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285" r:id="rId2"/>
    <p:sldId id="271" r:id="rId3"/>
    <p:sldId id="265" r:id="rId4"/>
    <p:sldId id="266" r:id="rId5"/>
    <p:sldId id="283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3" r:id="rId14"/>
    <p:sldId id="274" r:id="rId15"/>
    <p:sldId id="277" r:id="rId16"/>
    <p:sldId id="275" r:id="rId17"/>
    <p:sldId id="268" r:id="rId18"/>
    <p:sldId id="269" r:id="rId19"/>
    <p:sldId id="272" r:id="rId20"/>
    <p:sldId id="276" r:id="rId21"/>
    <p:sldId id="281" r:id="rId22"/>
    <p:sldId id="279" r:id="rId23"/>
    <p:sldId id="282" r:id="rId24"/>
    <p:sldId id="284" r:id="rId25"/>
    <p:sldId id="267" r:id="rId26"/>
  </p:sldIdLst>
  <p:sldSz cx="9144000" cy="6858000" type="screen4x3"/>
  <p:notesSz cx="6788150" cy="9923463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000080"/>
    <a:srgbClr val="339966"/>
    <a:srgbClr val="006666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0" autoAdjust="0"/>
    <p:restoredTop sz="94662" autoAdjust="0"/>
  </p:normalViewPr>
  <p:slideViewPr>
    <p:cSldViewPr>
      <p:cViewPr>
        <p:scale>
          <a:sx n="50" d="100"/>
          <a:sy n="50" d="100"/>
        </p:scale>
        <p:origin x="-191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4925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5A010-29D9-47AF-9FDC-2115CC8B7D87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13288"/>
            <a:ext cx="5429250" cy="44656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498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4925" y="942498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2B9CF-6677-4B48-A954-2A2AEF4068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7576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57762" cy="3719513"/>
          </a:xfrm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137" y="4713433"/>
            <a:ext cx="4973877" cy="446767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pt-BR" smtClean="0"/>
          </a:p>
        </p:txBody>
      </p:sp>
    </p:spTree>
    <p:extLst>
      <p:ext uri="{BB962C8B-B14F-4D97-AF65-F5344CB8AC3E}">
        <p14:creationId xmlns:p14="http://schemas.microsoft.com/office/powerpoint/2010/main" val="28851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9561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921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726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3203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4243282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5133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483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387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43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985786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25494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0"/>
          <p:cNvSpPr txBox="1">
            <a:spLocks noChangeArrowheads="1"/>
          </p:cNvSpPr>
          <p:nvPr userDrawn="1"/>
        </p:nvSpPr>
        <p:spPr bwMode="auto">
          <a:xfrm>
            <a:off x="8769350" y="6545263"/>
            <a:ext cx="2413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fld id="{21E391A7-AE08-48DF-BCDE-8C5CDC470C9F}" type="slidenum">
              <a:rPr lang="pt-BR" altLang="pt-BR" sz="1200">
                <a:latin typeface="Arial" charset="0"/>
              </a:rPr>
              <a:pPr algn="ctr" eaLnBrk="1" hangingPunct="1"/>
              <a:t>‹nº›</a:t>
            </a:fld>
            <a:endParaRPr lang="pt-BR" altLang="pt-BR" sz="1200">
              <a:latin typeface="Arial" charset="0"/>
            </a:endParaRPr>
          </a:p>
        </p:txBody>
      </p:sp>
      <p:pic>
        <p:nvPicPr>
          <p:cNvPr id="2" name="Picture 22" descr="cabecalh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44"/>
          <a:stretch>
            <a:fillRect/>
          </a:stretch>
        </p:blipFill>
        <p:spPr bwMode="auto">
          <a:xfrm>
            <a:off x="0" y="6813550"/>
            <a:ext cx="9140825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m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4763"/>
            <a:ext cx="914400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Espaço Reservado para Título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30" name="Espaço Reservado para Texto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2F522C-6509-426B-B8AA-EA9595C848A9}" type="datetimeFigureOut">
              <a:rPr lang="pt-BR"/>
              <a:pPr>
                <a:defRPr/>
              </a:pPr>
              <a:t>28/04/2016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3152711-3C71-483D-A889-02EC951D4742}" type="slidenum">
              <a:rPr lang="pt-BR" altLang="pt-BR"/>
              <a:pPr/>
              <a:t>‹nº›</a:t>
            </a:fld>
            <a:endParaRPr lang="pt-BR" altLang="pt-BR"/>
          </a:p>
        </p:txBody>
      </p:sp>
      <p:pic>
        <p:nvPicPr>
          <p:cNvPr id="1034" name="Picture 11" descr="Z:\PUBLICIDADE 2016\Marca dos 93 anos\logo 93 anos menor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5980113"/>
            <a:ext cx="10302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aseline="-25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aseline="-250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aseline="-250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aseline="-250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aseline="-250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cgmbi@previdencia.gov.b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tps.gov.b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gur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89038"/>
            <a:ext cx="7543800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39750" y="5373216"/>
            <a:ext cx="8280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pt-BR" alt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SPPS – Secretaria de Políticas de Previdência Social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67544" y="1196752"/>
            <a:ext cx="7772400" cy="14700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aseline="-25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altLang="pt-BR" kern="0" baseline="0" smtClean="0">
                <a:solidFill>
                  <a:schemeClr val="bg1"/>
                </a:solidFill>
              </a:rPr>
              <a:t>Informes sobre Acidentalidade</a:t>
            </a:r>
            <a:br>
              <a:rPr lang="pt-BR" altLang="pt-BR" kern="0" baseline="0" smtClean="0">
                <a:solidFill>
                  <a:schemeClr val="bg1"/>
                </a:solidFill>
              </a:rPr>
            </a:br>
            <a:endParaRPr lang="pt-BR" altLang="pt-BR" sz="3600" kern="0" dirty="0" smtClean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83568" y="2996952"/>
            <a:ext cx="7776864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pt-BR" altLang="pt-BR" sz="3200" baseline="0" dirty="0" smtClean="0">
                <a:solidFill>
                  <a:srgbClr val="FF0000"/>
                </a:solidFill>
              </a:rPr>
              <a:t>Boletins Quadrimestrais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t-BR" altLang="pt-BR" sz="3200" dirty="0" smtClean="0">
                <a:solidFill>
                  <a:srgbClr val="FF0000"/>
                </a:solidFill>
              </a:rPr>
              <a:t>FAP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t-BR" altLang="pt-BR" sz="3200" dirty="0" smtClean="0">
                <a:solidFill>
                  <a:srgbClr val="FF0000"/>
                </a:solidFill>
              </a:rPr>
              <a:t>Artigos Científicos Publicados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t-BR" altLang="pt-BR" sz="3200" baseline="0" dirty="0" smtClean="0">
                <a:solidFill>
                  <a:srgbClr val="FF0000"/>
                </a:solidFill>
              </a:rPr>
              <a:t>Quantidades </a:t>
            </a:r>
            <a:r>
              <a:rPr lang="pt-BR" altLang="pt-BR" sz="3200" dirty="0" smtClean="0">
                <a:solidFill>
                  <a:srgbClr val="FF0000"/>
                </a:solidFill>
              </a:rPr>
              <a:t>( CAT e Benefícios) </a:t>
            </a:r>
            <a:r>
              <a:rPr lang="pt-BR" altLang="pt-BR" sz="3200" baseline="0" dirty="0" smtClean="0">
                <a:solidFill>
                  <a:srgbClr val="FF0000"/>
                </a:solidFill>
              </a:rPr>
              <a:t>por CNPJ</a:t>
            </a:r>
            <a:endParaRPr lang="pt-B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69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>
          <a:xfrm>
            <a:off x="479425" y="620713"/>
            <a:ext cx="8229600" cy="1143000"/>
          </a:xfrm>
        </p:spPr>
        <p:txBody>
          <a:bodyPr/>
          <a:lstStyle/>
          <a:p>
            <a:r>
              <a:rPr lang="pt-BR" altLang="pt-BR" sz="4800" smtClean="0">
                <a:solidFill>
                  <a:srgbClr val="0070C0"/>
                </a:solidFill>
              </a:rPr>
              <a:t>Boletim I - 2015</a:t>
            </a:r>
          </a:p>
        </p:txBody>
      </p:sp>
      <p:sp>
        <p:nvSpPr>
          <p:cNvPr id="18435" name="Espaço Reservado para Conteúdo 2"/>
          <p:cNvSpPr>
            <a:spLocks noGrp="1"/>
          </p:cNvSpPr>
          <p:nvPr>
            <p:ph idx="1"/>
          </p:nvPr>
        </p:nvSpPr>
        <p:spPr>
          <a:xfrm>
            <a:off x="479425" y="1763713"/>
            <a:ext cx="8229600" cy="452596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pt-BR" altLang="pt-BR" sz="2400" dirty="0" smtClean="0"/>
              <a:t>O primeiro boletim elaborado no ano de 2015 teve por objetivo </a:t>
            </a:r>
            <a:r>
              <a:rPr lang="pt-BR" altLang="pt-BR" sz="2400" u="sng" dirty="0" smtClean="0"/>
              <a:t>identificar a frequência e os motivos do indeferimento </a:t>
            </a:r>
            <a:r>
              <a:rPr lang="pt-BR" altLang="pt-BR" sz="2400" dirty="0" smtClean="0"/>
              <a:t>(negativas de concessão) de auxílio-doença para o </a:t>
            </a:r>
            <a:r>
              <a:rPr lang="pt-BR" altLang="pt-BR" sz="2400" u="sng" dirty="0" smtClean="0"/>
              <a:t>segurado empregado em situação de desemprego</a:t>
            </a:r>
            <a:r>
              <a:rPr lang="pt-BR" altLang="pt-BR" sz="2400" dirty="0" smtClean="0"/>
              <a:t> (período de graça) e compará-los com as informações relacionadas às demais formas de filiação, entre os anos de 2009 e 2013. </a:t>
            </a:r>
          </a:p>
          <a:p>
            <a:pPr marL="0" indent="0" algn="just">
              <a:buFontTx/>
              <a:buNone/>
            </a:pPr>
            <a:endParaRPr lang="pt-BR" altLang="pt-BR" sz="2400" dirty="0" smtClean="0"/>
          </a:p>
          <a:p>
            <a:pPr marL="0" indent="0" algn="just">
              <a:buFontTx/>
              <a:buNone/>
            </a:pPr>
            <a:r>
              <a:rPr lang="pt-BR" altLang="pt-BR" sz="2400" dirty="0" smtClean="0"/>
              <a:t>A partir deste boletim, as publicações passaram a ser desenvolvidas a partir de ferramenta cuja cessão para uso é garantida por Acordo de Cooperação Técnica firmado entre MTPS e MPT (Ministério Público do Trabalho) em dezembro de 2014.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pt-BR" altLang="pt-BR" sz="4800" smtClean="0">
                <a:solidFill>
                  <a:srgbClr val="0070C0"/>
                </a:solidFill>
              </a:rPr>
              <a:t>Boletim II - 2015</a:t>
            </a:r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52596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pt-BR" altLang="pt-BR" sz="2800" dirty="0" smtClean="0"/>
              <a:t>O boletim II de 2015 traz análise  </a:t>
            </a:r>
            <a:r>
              <a:rPr lang="pt-BR" altLang="pt-BR" sz="2800" u="sng" dirty="0" smtClean="0"/>
              <a:t>a concessão de benefícios acidentários entre os anos de 2009 e 2013 a partir dos parâmetros de frequência, duração, despesa e </a:t>
            </a:r>
            <a:r>
              <a:rPr lang="pt-BR" altLang="pt-BR" sz="2800" i="1" u="sng" dirty="0" err="1" smtClean="0"/>
              <a:t>Ifdd</a:t>
            </a:r>
            <a:r>
              <a:rPr lang="pt-BR" altLang="pt-BR" sz="2800" i="1" u="sng" dirty="0" smtClean="0"/>
              <a:t>*</a:t>
            </a:r>
            <a:r>
              <a:rPr lang="pt-BR" altLang="pt-BR" sz="2800" u="sng" dirty="0" smtClean="0"/>
              <a:t>.</a:t>
            </a:r>
          </a:p>
          <a:p>
            <a:pPr marL="0" indent="0">
              <a:buFontTx/>
              <a:buNone/>
            </a:pPr>
            <a:endParaRPr lang="pt-BR" altLang="pt-BR" sz="2800" dirty="0" smtClean="0"/>
          </a:p>
          <a:p>
            <a:pPr marL="0" indent="0" algn="just">
              <a:buFontTx/>
              <a:buNone/>
            </a:pPr>
            <a:r>
              <a:rPr lang="pt-BR" altLang="pt-BR" sz="2800" dirty="0" smtClean="0"/>
              <a:t> *</a:t>
            </a:r>
            <a:r>
              <a:rPr lang="pt-BR" altLang="pt-BR" sz="2800" dirty="0" err="1" smtClean="0"/>
              <a:t>Ifdd</a:t>
            </a:r>
            <a:r>
              <a:rPr lang="pt-BR" altLang="pt-BR" sz="2800" dirty="0" smtClean="0"/>
              <a:t> – índice composto que informa a despesa da Previdência Social com benefício por dia, levando em consideração a frequência, a duração e a despesa.</a:t>
            </a:r>
          </a:p>
          <a:p>
            <a:pPr marL="0" indent="0">
              <a:buFontTx/>
              <a:buNone/>
            </a:pPr>
            <a:endParaRPr lang="pt-BR" alt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>
          <a:xfrm>
            <a:off x="457200" y="447675"/>
            <a:ext cx="8229600" cy="1143000"/>
          </a:xfrm>
        </p:spPr>
        <p:txBody>
          <a:bodyPr/>
          <a:lstStyle/>
          <a:p>
            <a:r>
              <a:rPr lang="pt-BR" altLang="pt-BR" sz="4800" smtClean="0">
                <a:solidFill>
                  <a:srgbClr val="0070C0"/>
                </a:solidFill>
              </a:rPr>
              <a:t>Boletim III - 2015</a:t>
            </a:r>
            <a:endParaRPr lang="pt-BR" altLang="pt-BR" sz="480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525963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pt-PT" sz="2400" dirty="0" smtClean="0"/>
              <a:t>O boletim III/2015 apresenta a </a:t>
            </a:r>
            <a:r>
              <a:rPr lang="pt-PT" sz="2400" u="sng" dirty="0" smtClean="0"/>
              <a:t>frequência de </a:t>
            </a:r>
            <a:r>
              <a:rPr lang="pt-PT" sz="2400" u="sng" dirty="0"/>
              <a:t>registros </a:t>
            </a:r>
            <a:r>
              <a:rPr lang="pt-PT" sz="2400" u="sng" dirty="0" smtClean="0"/>
              <a:t>das comunicações de acidente de trabalho – CAT </a:t>
            </a:r>
            <a:r>
              <a:rPr lang="pt-PT" sz="2400" dirty="0" smtClean="0"/>
              <a:t>no Brasil </a:t>
            </a:r>
            <a:r>
              <a:rPr lang="pt-PT" sz="2400" dirty="0"/>
              <a:t>entre os anos de 2010 e 2014, </a:t>
            </a:r>
            <a:r>
              <a:rPr lang="pt-PT" sz="2400" dirty="0" smtClean="0"/>
              <a:t>considerando: </a:t>
            </a:r>
          </a:p>
          <a:p>
            <a:pPr marL="0" indent="0" algn="just">
              <a:buFontTx/>
              <a:buNone/>
              <a:defRPr/>
            </a:pPr>
            <a:endParaRPr lang="pt-PT" sz="2400" dirty="0" smtClean="0"/>
          </a:p>
          <a:p>
            <a:pPr marL="0" indent="0" algn="just">
              <a:buFontTx/>
              <a:buNone/>
              <a:defRPr/>
            </a:pPr>
            <a:r>
              <a:rPr lang="pt-PT" sz="2400" dirty="0" smtClean="0"/>
              <a:t>• A natureza </a:t>
            </a:r>
            <a:r>
              <a:rPr lang="pt-PT" sz="2400" dirty="0"/>
              <a:t>do acidente (trajeto, típico ou doença); </a:t>
            </a:r>
            <a:endParaRPr lang="pt-PT" sz="2400" dirty="0" smtClean="0"/>
          </a:p>
          <a:p>
            <a:pPr marL="0" indent="0" algn="just">
              <a:buFontTx/>
              <a:buNone/>
              <a:defRPr/>
            </a:pPr>
            <a:r>
              <a:rPr lang="pt-PT" sz="2400" dirty="0" smtClean="0"/>
              <a:t>• A </a:t>
            </a:r>
            <a:r>
              <a:rPr lang="pt-PT" sz="2400" dirty="0"/>
              <a:t>divisão por gênero, faixa etária, local do acidente e emitente; </a:t>
            </a:r>
            <a:endParaRPr lang="pt-PT" sz="2400" dirty="0" smtClean="0"/>
          </a:p>
          <a:p>
            <a:pPr marL="0" indent="0" algn="just">
              <a:buFontTx/>
              <a:buNone/>
              <a:defRPr/>
            </a:pPr>
            <a:r>
              <a:rPr lang="pt-PT" sz="2400" dirty="0" smtClean="0"/>
              <a:t>• As </a:t>
            </a:r>
            <a:r>
              <a:rPr lang="pt-PT" sz="2400" dirty="0"/>
              <a:t>maiores incidências de acidentes comunicados por </a:t>
            </a:r>
            <a:r>
              <a:rPr lang="pt-PT" sz="2400" dirty="0" smtClean="0"/>
              <a:t>CNAE, CID, </a:t>
            </a:r>
            <a:r>
              <a:rPr lang="pt-PT" sz="2400" dirty="0"/>
              <a:t>agente causador, parte do corpo atingida e natureza da lesão.</a:t>
            </a:r>
            <a:endParaRPr lang="pt-BR" sz="2400" dirty="0"/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/>
          </p:cNvSpPr>
          <p:nvPr/>
        </p:nvSpPr>
        <p:spPr bwMode="auto">
          <a:xfrm>
            <a:off x="485775" y="2492375"/>
            <a:ext cx="8135938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40" bIns="0"/>
          <a:lstStyle>
            <a:lvl1pPr marL="382588" indent="-342900" defTabSz="8223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23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23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232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232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1400"/>
              </a:spcBef>
              <a:buFontTx/>
              <a:buNone/>
            </a:pPr>
            <a:endParaRPr lang="en-US" altLang="pt-BR" sz="2400" b="1">
              <a:solidFill>
                <a:srgbClr val="008080"/>
              </a:solidFill>
              <a:latin typeface="Arial" charset="0"/>
              <a:cs typeface="Arial" charset="0"/>
              <a:sym typeface="Erie Bold" charset="0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8699500" y="6410325"/>
            <a:ext cx="4445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/>
              <a:t>       </a:t>
            </a:r>
          </a:p>
        </p:txBody>
      </p:sp>
      <p:sp>
        <p:nvSpPr>
          <p:cNvPr id="13316" name="Título 1"/>
          <p:cNvSpPr>
            <a:spLocks noGrp="1"/>
          </p:cNvSpPr>
          <p:nvPr>
            <p:ph type="ctrTitle"/>
          </p:nvPr>
        </p:nvSpPr>
        <p:spPr>
          <a:xfrm>
            <a:off x="667544" y="1196752"/>
            <a:ext cx="7772400" cy="14700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pt-BR" altLang="pt-BR" baseline="0" dirty="0" smtClean="0">
                <a:solidFill>
                  <a:schemeClr val="bg1"/>
                </a:solidFill>
              </a:rPr>
              <a:t>Informes sobre Acidentalidades</a:t>
            </a:r>
            <a:br>
              <a:rPr lang="pt-BR" altLang="pt-BR" baseline="0" dirty="0" smtClean="0">
                <a:solidFill>
                  <a:schemeClr val="bg1"/>
                </a:solidFill>
              </a:rPr>
            </a:br>
            <a:endParaRPr lang="pt-BR" altLang="pt-BR" sz="3600" dirty="0" smtClean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83568" y="2996952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altLang="pt-BR" sz="3200" dirty="0" smtClean="0">
                <a:solidFill>
                  <a:srgbClr val="FF0000"/>
                </a:solidFill>
              </a:rPr>
              <a:t>FAP</a:t>
            </a:r>
          </a:p>
        </p:txBody>
      </p:sp>
    </p:spTree>
    <p:extLst>
      <p:ext uri="{BB962C8B-B14F-4D97-AF65-F5344CB8AC3E}">
        <p14:creationId xmlns:p14="http://schemas.microsoft.com/office/powerpoint/2010/main" val="1312767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8" y="1124744"/>
            <a:ext cx="9153943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de seta reta 5"/>
          <p:cNvCxnSpPr>
            <a:cxnSpLocks noChangeShapeType="1"/>
          </p:cNvCxnSpPr>
          <p:nvPr/>
        </p:nvCxnSpPr>
        <p:spPr bwMode="auto">
          <a:xfrm flipH="1" flipV="1">
            <a:off x="4932040" y="3068960"/>
            <a:ext cx="1008112" cy="720080"/>
          </a:xfrm>
          <a:prstGeom prst="straightConnector1">
            <a:avLst/>
          </a:prstGeom>
          <a:ln w="57150">
            <a:solidFill>
              <a:srgbClr val="FF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87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3281977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2400" b="1" dirty="0"/>
              <a:t>Paulo César Andrade Almeida</a:t>
            </a:r>
            <a:endParaRPr lang="pt-BR" sz="2400" dirty="0"/>
          </a:p>
          <a:p>
            <a:pPr algn="r"/>
            <a:r>
              <a:rPr lang="pt-BR" dirty="0"/>
              <a:t>Coordenador-Geral de Política de Seguro Contra Acidentes do Trabalho e </a:t>
            </a:r>
            <a:r>
              <a:rPr lang="pt-BR" dirty="0" smtClean="0"/>
              <a:t>Rel. Inter CGSAT/DPSSO/SPPS</a:t>
            </a:r>
            <a:endParaRPr lang="pt-BR" dirty="0"/>
          </a:p>
          <a:p>
            <a:pPr algn="r"/>
            <a:r>
              <a:rPr lang="pt-BR" dirty="0"/>
              <a:t>Ministério do Trabalho e Previdência Social - MTPS</a:t>
            </a:r>
          </a:p>
          <a:p>
            <a:pPr algn="r"/>
            <a:r>
              <a:rPr lang="pt-BR" dirty="0"/>
              <a:t>Telefone: (61) 2021-5778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7697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/>
          </p:cNvSpPr>
          <p:nvPr/>
        </p:nvSpPr>
        <p:spPr bwMode="auto">
          <a:xfrm>
            <a:off x="485775" y="2492375"/>
            <a:ext cx="8135938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40" bIns="0"/>
          <a:lstStyle>
            <a:lvl1pPr marL="382588" indent="-342900" defTabSz="8223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23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23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232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232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1400"/>
              </a:spcBef>
              <a:buFontTx/>
              <a:buNone/>
            </a:pPr>
            <a:endParaRPr lang="en-US" altLang="pt-BR" sz="2400" b="1">
              <a:solidFill>
                <a:srgbClr val="008080"/>
              </a:solidFill>
              <a:latin typeface="Arial" charset="0"/>
              <a:cs typeface="Arial" charset="0"/>
              <a:sym typeface="Erie Bold" charset="0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8699500" y="6410325"/>
            <a:ext cx="4445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/>
              <a:t>       </a:t>
            </a:r>
          </a:p>
        </p:txBody>
      </p:sp>
      <p:sp>
        <p:nvSpPr>
          <p:cNvPr id="13316" name="Título 1"/>
          <p:cNvSpPr>
            <a:spLocks noGrp="1"/>
          </p:cNvSpPr>
          <p:nvPr>
            <p:ph type="ctrTitle"/>
          </p:nvPr>
        </p:nvSpPr>
        <p:spPr>
          <a:xfrm>
            <a:off x="667544" y="1196752"/>
            <a:ext cx="7772400" cy="14700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pt-BR" altLang="pt-BR" baseline="0" dirty="0" smtClean="0">
                <a:solidFill>
                  <a:schemeClr val="bg1"/>
                </a:solidFill>
              </a:rPr>
              <a:t>Informes sobre Acidentalidades</a:t>
            </a:r>
            <a:br>
              <a:rPr lang="pt-BR" altLang="pt-BR" baseline="0" dirty="0" smtClean="0">
                <a:solidFill>
                  <a:schemeClr val="bg1"/>
                </a:solidFill>
              </a:rPr>
            </a:br>
            <a:endParaRPr lang="pt-BR" altLang="pt-BR" sz="3600" dirty="0" smtClean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83568" y="2996952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altLang="pt-BR" sz="3200" dirty="0">
                <a:solidFill>
                  <a:srgbClr val="FF0000"/>
                </a:solidFill>
              </a:rPr>
              <a:t>Artigos </a:t>
            </a:r>
            <a:r>
              <a:rPr lang="pt-BR" altLang="pt-BR" sz="3200" dirty="0" smtClean="0">
                <a:solidFill>
                  <a:srgbClr val="FF0000"/>
                </a:solidFill>
              </a:rPr>
              <a:t>Científicos Publicados</a:t>
            </a:r>
          </a:p>
        </p:txBody>
      </p:sp>
    </p:spTree>
    <p:extLst>
      <p:ext uri="{BB962C8B-B14F-4D97-AF65-F5344CB8AC3E}">
        <p14:creationId xmlns:p14="http://schemas.microsoft.com/office/powerpoint/2010/main" val="50161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2" y="980728"/>
            <a:ext cx="9153943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de seta reta 5"/>
          <p:cNvCxnSpPr>
            <a:cxnSpLocks noChangeShapeType="1"/>
          </p:cNvCxnSpPr>
          <p:nvPr/>
        </p:nvCxnSpPr>
        <p:spPr bwMode="auto">
          <a:xfrm flipH="1">
            <a:off x="3851920" y="3861048"/>
            <a:ext cx="544512" cy="504056"/>
          </a:xfrm>
          <a:prstGeom prst="straightConnector1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9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14375"/>
            <a:ext cx="889248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cxnSp>
        <p:nvCxnSpPr>
          <p:cNvPr id="18" name="Conector de seta reta 5"/>
          <p:cNvCxnSpPr>
            <a:cxnSpLocks noChangeShapeType="1"/>
          </p:cNvCxnSpPr>
          <p:nvPr/>
        </p:nvCxnSpPr>
        <p:spPr bwMode="auto">
          <a:xfrm flipH="1">
            <a:off x="1835696" y="875109"/>
            <a:ext cx="544512" cy="16073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6179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/>
          </p:cNvSpPr>
          <p:nvPr/>
        </p:nvSpPr>
        <p:spPr bwMode="auto">
          <a:xfrm>
            <a:off x="485775" y="2492375"/>
            <a:ext cx="8135938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40" bIns="0"/>
          <a:lstStyle>
            <a:lvl1pPr marL="382588" indent="-342900" defTabSz="8223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23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23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232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232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1400"/>
              </a:spcBef>
              <a:buFontTx/>
              <a:buNone/>
            </a:pPr>
            <a:endParaRPr lang="en-US" altLang="pt-BR" sz="2400" b="1">
              <a:solidFill>
                <a:srgbClr val="008080"/>
              </a:solidFill>
              <a:latin typeface="Arial" charset="0"/>
              <a:cs typeface="Arial" charset="0"/>
              <a:sym typeface="Erie Bold" charset="0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8699500" y="6410325"/>
            <a:ext cx="4445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/>
              <a:t>       </a:t>
            </a:r>
          </a:p>
        </p:txBody>
      </p:sp>
      <p:sp>
        <p:nvSpPr>
          <p:cNvPr id="13316" name="Título 1"/>
          <p:cNvSpPr>
            <a:spLocks noGrp="1"/>
          </p:cNvSpPr>
          <p:nvPr>
            <p:ph type="ctrTitle"/>
          </p:nvPr>
        </p:nvSpPr>
        <p:spPr>
          <a:xfrm>
            <a:off x="667544" y="1196752"/>
            <a:ext cx="7772400" cy="14700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pt-BR" altLang="pt-BR" baseline="0" dirty="0" smtClean="0">
                <a:solidFill>
                  <a:schemeClr val="bg1"/>
                </a:solidFill>
              </a:rPr>
              <a:t>Informes sobre Acidentalidades</a:t>
            </a:r>
            <a:br>
              <a:rPr lang="pt-BR" altLang="pt-BR" baseline="0" dirty="0" smtClean="0">
                <a:solidFill>
                  <a:schemeClr val="bg1"/>
                </a:solidFill>
              </a:rPr>
            </a:br>
            <a:endParaRPr lang="pt-BR" altLang="pt-BR" sz="3600" dirty="0" smtClean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83568" y="2996952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altLang="pt-BR" sz="3200" dirty="0" smtClean="0">
                <a:solidFill>
                  <a:srgbClr val="FF0000"/>
                </a:solidFill>
              </a:rPr>
              <a:t>Quantidades </a:t>
            </a:r>
            <a:r>
              <a:rPr lang="pt-BR" altLang="pt-BR" sz="3200" dirty="0">
                <a:solidFill>
                  <a:srgbClr val="FF0000"/>
                </a:solidFill>
              </a:rPr>
              <a:t>( CAT e Benefícios) por CNPJ</a:t>
            </a:r>
            <a:endParaRPr lang="pt-B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67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/>
          </p:cNvSpPr>
          <p:nvPr/>
        </p:nvSpPr>
        <p:spPr bwMode="auto">
          <a:xfrm>
            <a:off x="485775" y="2492375"/>
            <a:ext cx="8135938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40" bIns="0"/>
          <a:lstStyle>
            <a:lvl1pPr marL="382588" indent="-342900" defTabSz="8223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23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232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232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232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1400"/>
              </a:spcBef>
              <a:buFontTx/>
              <a:buNone/>
            </a:pPr>
            <a:endParaRPr lang="en-US" altLang="pt-BR" sz="2400" b="1">
              <a:solidFill>
                <a:srgbClr val="008080"/>
              </a:solidFill>
              <a:latin typeface="Arial" charset="0"/>
              <a:cs typeface="Arial" charset="0"/>
              <a:sym typeface="Erie Bold" charset="0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8699500" y="6410325"/>
            <a:ext cx="4445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/>
              <a:t>       </a:t>
            </a:r>
          </a:p>
        </p:txBody>
      </p:sp>
      <p:sp>
        <p:nvSpPr>
          <p:cNvPr id="13316" name="Título 1"/>
          <p:cNvSpPr>
            <a:spLocks noGrp="1"/>
          </p:cNvSpPr>
          <p:nvPr>
            <p:ph type="ctrTitle"/>
          </p:nvPr>
        </p:nvSpPr>
        <p:spPr>
          <a:xfrm>
            <a:off x="667544" y="1196752"/>
            <a:ext cx="7772400" cy="14700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pt-BR" altLang="pt-BR" baseline="0" dirty="0" smtClean="0">
                <a:solidFill>
                  <a:schemeClr val="bg1"/>
                </a:solidFill>
              </a:rPr>
              <a:t>Informes sobre Acidentalidade</a:t>
            </a:r>
            <a:br>
              <a:rPr lang="pt-BR" altLang="pt-BR" baseline="0" dirty="0" smtClean="0">
                <a:solidFill>
                  <a:schemeClr val="bg1"/>
                </a:solidFill>
              </a:rPr>
            </a:br>
            <a:endParaRPr lang="pt-BR" altLang="pt-BR" sz="3600" dirty="0" smtClean="0">
              <a:solidFill>
                <a:schemeClr val="bg1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83568" y="2996952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altLang="pt-BR" sz="3200" baseline="0" dirty="0" smtClean="0">
                <a:solidFill>
                  <a:srgbClr val="FF0000"/>
                </a:solidFill>
              </a:rPr>
              <a:t>Boletins Quadrimestrais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pt-BR" altLang="pt-BR" baseline="0" dirty="0" smtClean="0"/>
              <a:t>Acompanhamento dos Benefícios por Incapacidade e</a:t>
            </a:r>
            <a:r>
              <a:rPr lang="pt-BR" altLang="pt-BR" dirty="0" smtClean="0"/>
              <a:t> CAT</a:t>
            </a:r>
            <a:r>
              <a:rPr lang="pt-BR" altLang="pt-BR" baseline="0" dirty="0" smtClean="0"/>
              <a:t/>
            </a:r>
            <a:br>
              <a:rPr lang="pt-BR" altLang="pt-BR" baseline="0" dirty="0" smtClean="0"/>
            </a:br>
            <a:endParaRPr lang="pt-BR" altLang="pt-BR" baseline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767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2" y="980728"/>
            <a:ext cx="9153943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ector de seta reta 5"/>
          <p:cNvCxnSpPr>
            <a:cxnSpLocks noChangeShapeType="1"/>
          </p:cNvCxnSpPr>
          <p:nvPr/>
        </p:nvCxnSpPr>
        <p:spPr bwMode="auto">
          <a:xfrm flipH="1">
            <a:off x="4622433" y="5013176"/>
            <a:ext cx="741655" cy="360040"/>
          </a:xfrm>
          <a:prstGeom prst="straightConnector1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72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906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12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m 3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0225" cy="72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9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m 4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429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ctor de seta reta 5"/>
          <p:cNvCxnSpPr>
            <a:cxnSpLocks noChangeShapeType="1"/>
          </p:cNvCxnSpPr>
          <p:nvPr/>
        </p:nvCxnSpPr>
        <p:spPr bwMode="auto">
          <a:xfrm flipH="1">
            <a:off x="8244408" y="3140968"/>
            <a:ext cx="370826" cy="792088"/>
          </a:xfrm>
          <a:prstGeom prst="straightConnector1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Conector de seta reta 5"/>
          <p:cNvCxnSpPr>
            <a:cxnSpLocks noChangeShapeType="1"/>
          </p:cNvCxnSpPr>
          <p:nvPr/>
        </p:nvCxnSpPr>
        <p:spPr bwMode="auto">
          <a:xfrm flipH="1">
            <a:off x="8748464" y="3140968"/>
            <a:ext cx="370826" cy="792088"/>
          </a:xfrm>
          <a:prstGeom prst="straightConnector1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tângulo 3"/>
          <p:cNvSpPr/>
          <p:nvPr/>
        </p:nvSpPr>
        <p:spPr bwMode="auto">
          <a:xfrm>
            <a:off x="3275856" y="4005064"/>
            <a:ext cx="2664296" cy="457200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tângulo 5"/>
          <p:cNvSpPr/>
          <p:nvPr/>
        </p:nvSpPr>
        <p:spPr bwMode="auto">
          <a:xfrm>
            <a:off x="2483768" y="3933056"/>
            <a:ext cx="1043545" cy="228600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tângulo 7"/>
          <p:cNvSpPr/>
          <p:nvPr/>
        </p:nvSpPr>
        <p:spPr bwMode="auto">
          <a:xfrm>
            <a:off x="3005540" y="4161656"/>
            <a:ext cx="302332" cy="41034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28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5"/>
          <p:cNvCxnSpPr>
            <a:cxnSpLocks noChangeShapeType="1"/>
          </p:cNvCxnSpPr>
          <p:nvPr/>
        </p:nvCxnSpPr>
        <p:spPr bwMode="auto">
          <a:xfrm flipH="1">
            <a:off x="8614056" y="3140968"/>
            <a:ext cx="370826" cy="792088"/>
          </a:xfrm>
          <a:prstGeom prst="straightConnector1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Conector de seta reta 5"/>
          <p:cNvCxnSpPr>
            <a:cxnSpLocks noChangeShapeType="1"/>
          </p:cNvCxnSpPr>
          <p:nvPr/>
        </p:nvCxnSpPr>
        <p:spPr bwMode="auto">
          <a:xfrm flipH="1">
            <a:off x="9025710" y="3140968"/>
            <a:ext cx="370826" cy="792088"/>
          </a:xfrm>
          <a:prstGeom prst="straightConnector1">
            <a:avLst/>
          </a:prstGeom>
          <a:ln>
            <a:solidFill>
              <a:srgbClr val="FF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098" name="Imagem 5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324975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75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052737"/>
            <a:ext cx="8784976" cy="4886102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pt-BR" sz="2800" b="1" u="sng" dirty="0" smtClean="0"/>
              <a:t>Agradecemos!</a:t>
            </a:r>
          </a:p>
          <a:p>
            <a:pPr marL="0" indent="0" algn="ctr">
              <a:buFontTx/>
              <a:buNone/>
              <a:defRPr/>
            </a:pPr>
            <a:endParaRPr lang="pt-BR" sz="2800" b="1" u="sng" dirty="0" smtClean="0"/>
          </a:p>
          <a:p>
            <a:pPr marL="0" indent="0">
              <a:buNone/>
            </a:pPr>
            <a:r>
              <a:rPr lang="pt-BR" sz="1800" b="1" dirty="0" smtClean="0"/>
              <a:t>EQUIPE </a:t>
            </a:r>
            <a:r>
              <a:rPr lang="pt-BR" sz="1800" dirty="0" smtClean="0"/>
              <a:t>: </a:t>
            </a:r>
          </a:p>
          <a:p>
            <a:pPr marL="0" indent="0">
              <a:buNone/>
            </a:pPr>
            <a:endParaRPr lang="pt-BR" sz="1800" dirty="0" smtClean="0"/>
          </a:p>
          <a:p>
            <a:r>
              <a:rPr lang="pt-BR" sz="2000" b="1" dirty="0" smtClean="0"/>
              <a:t>Bruna</a:t>
            </a:r>
            <a:r>
              <a:rPr lang="pt-BR" sz="2000" dirty="0" smtClean="0"/>
              <a:t> </a:t>
            </a:r>
            <a:r>
              <a:rPr lang="pt-BR" sz="2000" dirty="0"/>
              <a:t>Beck da Costa - Analista Técnico de Políticas </a:t>
            </a:r>
            <a:r>
              <a:rPr lang="pt-BR" sz="2000" dirty="0" smtClean="0"/>
              <a:t>Sociais.</a:t>
            </a:r>
            <a:endParaRPr lang="pt-BR" sz="2000" dirty="0"/>
          </a:p>
          <a:p>
            <a:r>
              <a:rPr lang="pt-BR" sz="2000" b="1" dirty="0" smtClean="0"/>
              <a:t>Francisca</a:t>
            </a:r>
            <a:r>
              <a:rPr lang="pt-BR" sz="2000" dirty="0" smtClean="0"/>
              <a:t> </a:t>
            </a:r>
            <a:r>
              <a:rPr lang="pt-BR" sz="2000" dirty="0"/>
              <a:t>Maria de Oliveira da Silva - Analista Técnico de Políticas </a:t>
            </a:r>
            <a:r>
              <a:rPr lang="pt-BR" sz="2000" dirty="0" smtClean="0"/>
              <a:t>Sociais.</a:t>
            </a:r>
          </a:p>
          <a:p>
            <a:r>
              <a:rPr lang="pt-BR" sz="2000" b="1" dirty="0" smtClean="0"/>
              <a:t>Henrique</a:t>
            </a:r>
            <a:r>
              <a:rPr lang="pt-BR" sz="2000" dirty="0" smtClean="0"/>
              <a:t> Alves Vieira – Estatístico.</a:t>
            </a:r>
          </a:p>
          <a:p>
            <a:r>
              <a:rPr lang="pt-BR" sz="2000" b="1" dirty="0" smtClean="0"/>
              <a:t>Ricardo</a:t>
            </a:r>
            <a:r>
              <a:rPr lang="pt-BR" sz="2000" dirty="0" smtClean="0"/>
              <a:t> Oliveira Martins – Assistente Técnico.</a:t>
            </a:r>
          </a:p>
          <a:p>
            <a:r>
              <a:rPr lang="pt-BR" sz="2000" b="1" dirty="0" smtClean="0"/>
              <a:t>Sara</a:t>
            </a:r>
            <a:r>
              <a:rPr lang="pt-BR" sz="2000" dirty="0" smtClean="0"/>
              <a:t> </a:t>
            </a:r>
            <a:r>
              <a:rPr lang="pt-BR" sz="2000" dirty="0"/>
              <a:t>Conceição Arruda – Chefe de </a:t>
            </a:r>
            <a:r>
              <a:rPr lang="pt-BR" sz="2000" dirty="0" smtClean="0"/>
              <a:t>Serviço.</a:t>
            </a:r>
          </a:p>
          <a:p>
            <a:r>
              <a:rPr lang="pt-BR" sz="2000" b="1" dirty="0"/>
              <a:t>Paulo Rogério </a:t>
            </a:r>
            <a:r>
              <a:rPr lang="pt-BR" sz="2000" dirty="0"/>
              <a:t>Albuquerque de </a:t>
            </a:r>
            <a:r>
              <a:rPr lang="pt-BR" sz="2000" dirty="0" smtClean="0"/>
              <a:t>Oliveira.</a:t>
            </a:r>
            <a:endParaRPr lang="pt-BR" sz="2000" dirty="0"/>
          </a:p>
          <a:p>
            <a:pPr marL="0" indent="0" algn="ctr">
              <a:buFontTx/>
              <a:buNone/>
              <a:defRPr/>
            </a:pPr>
            <a:r>
              <a:rPr lang="pt-BR" sz="1400" b="1" dirty="0" smtClean="0"/>
              <a:t> </a:t>
            </a:r>
            <a:endParaRPr lang="pt-BR" sz="1400" dirty="0" smtClean="0"/>
          </a:p>
          <a:p>
            <a:pPr marL="0" indent="0">
              <a:buNone/>
              <a:defRPr/>
            </a:pPr>
            <a:endParaRPr lang="pt-BR" sz="1800" b="1" dirty="0" smtClean="0"/>
          </a:p>
          <a:p>
            <a:pPr marL="0" indent="0" algn="r">
              <a:buNone/>
              <a:defRPr/>
            </a:pPr>
            <a:r>
              <a:rPr lang="pt-BR" sz="1800" b="1" dirty="0" smtClean="0"/>
              <a:t>Coordenação </a:t>
            </a:r>
            <a:r>
              <a:rPr lang="pt-BR" sz="1800" b="1" dirty="0"/>
              <a:t>Geral de Monitoramento Benefício por Incapacidade </a:t>
            </a:r>
            <a:r>
              <a:rPr lang="pt-BR" sz="1800" b="1" dirty="0" smtClean="0"/>
              <a:t>CGMBI/DPSSO/SPPS/MTPS</a:t>
            </a:r>
            <a:r>
              <a:rPr lang="pt-BR" sz="1800" b="1" dirty="0"/>
              <a:t/>
            </a:r>
            <a:br>
              <a:rPr lang="pt-BR" sz="1800" b="1" dirty="0"/>
            </a:br>
            <a:r>
              <a:rPr lang="pt-BR" sz="1800" b="1" dirty="0" smtClean="0">
                <a:hlinkClick r:id="rId2" tooltip="blocked::blocked::mailto:paulo.aoliveira@previdencia.gov.br"/>
              </a:rPr>
              <a:t>cgmbi@previdencia.gov.br</a:t>
            </a:r>
            <a:r>
              <a:rPr lang="pt-BR" sz="1800" b="1" dirty="0" smtClean="0"/>
              <a:t> </a:t>
            </a:r>
            <a:endParaRPr lang="pt-BR" sz="1800" b="1" dirty="0"/>
          </a:p>
          <a:p>
            <a:pPr>
              <a:defRPr/>
            </a:pPr>
            <a:endParaRPr lang="pt-BR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>
          <a:xfrm>
            <a:off x="476250" y="620713"/>
            <a:ext cx="8229600" cy="1143000"/>
          </a:xfrm>
        </p:spPr>
        <p:txBody>
          <a:bodyPr/>
          <a:lstStyle/>
          <a:p>
            <a:r>
              <a:rPr lang="pt-BR" altLang="pt-BR" sz="4800" dirty="0" smtClean="0">
                <a:solidFill>
                  <a:srgbClr val="0070C0"/>
                </a:solidFill>
              </a:rPr>
              <a:t>Acesso aos Boletins Quadrimestrais</a:t>
            </a:r>
            <a:br>
              <a:rPr lang="pt-BR" altLang="pt-BR" sz="4800" dirty="0" smtClean="0">
                <a:solidFill>
                  <a:srgbClr val="0070C0"/>
                </a:solidFill>
              </a:rPr>
            </a:br>
            <a:r>
              <a:rPr lang="pt-BR" altLang="pt-BR" sz="4800" dirty="0" smtClean="0">
                <a:solidFill>
                  <a:srgbClr val="0070C0"/>
                </a:solidFill>
              </a:rPr>
              <a:t>Portal do MTPS</a:t>
            </a: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>
          <a:xfrm>
            <a:off x="476250" y="1989138"/>
            <a:ext cx="8229600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pt-BR" altLang="pt-BR" dirty="0" smtClean="0"/>
              <a:t>      </a:t>
            </a:r>
            <a:r>
              <a:rPr lang="pt-BR" altLang="pt-BR" sz="2800" dirty="0" smtClean="0">
                <a:hlinkClick r:id="rId2"/>
              </a:rPr>
              <a:t>http://www.mtps.gov.br/</a:t>
            </a:r>
            <a:endParaRPr lang="pt-BR" altLang="pt-BR" sz="2800" dirty="0" smtClean="0"/>
          </a:p>
          <a:p>
            <a:pPr marL="0" indent="0">
              <a:buFontTx/>
              <a:buNone/>
            </a:pPr>
            <a:endParaRPr lang="pt-BR" altLang="pt-BR" dirty="0" smtClean="0"/>
          </a:p>
        </p:txBody>
      </p:sp>
      <p:sp>
        <p:nvSpPr>
          <p:cNvPr id="21508" name="Seta para a direita 3"/>
          <p:cNvSpPr>
            <a:spLocks noChangeArrowheads="1"/>
          </p:cNvSpPr>
          <p:nvPr/>
        </p:nvSpPr>
        <p:spPr bwMode="auto">
          <a:xfrm>
            <a:off x="611188" y="2133600"/>
            <a:ext cx="431800" cy="287338"/>
          </a:xfrm>
          <a:prstGeom prst="rightArrow">
            <a:avLst>
              <a:gd name="adj1" fmla="val 50000"/>
              <a:gd name="adj2" fmla="val 50092"/>
            </a:avLst>
          </a:prstGeom>
          <a:solidFill>
            <a:srgbClr val="FF0000"/>
          </a:solidFill>
          <a:ln w="31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2000"/>
          </a:p>
        </p:txBody>
      </p:sp>
      <p:pic>
        <p:nvPicPr>
          <p:cNvPr id="21509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781300"/>
            <a:ext cx="7011987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5060950"/>
            <a:ext cx="17049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3176588"/>
            <a:ext cx="16287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12" name="Conector de seta reta 11"/>
          <p:cNvCxnSpPr>
            <a:cxnSpLocks noChangeShapeType="1"/>
          </p:cNvCxnSpPr>
          <p:nvPr/>
        </p:nvCxnSpPr>
        <p:spPr bwMode="auto">
          <a:xfrm flipH="1" flipV="1">
            <a:off x="1403350" y="3500438"/>
            <a:ext cx="865188" cy="323850"/>
          </a:xfrm>
          <a:prstGeom prst="straightConnector1">
            <a:avLst/>
          </a:prstGeom>
          <a:noFill/>
          <a:ln w="317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513" name="Conector de seta reta 15"/>
          <p:cNvCxnSpPr>
            <a:cxnSpLocks noChangeShapeType="1"/>
          </p:cNvCxnSpPr>
          <p:nvPr/>
        </p:nvCxnSpPr>
        <p:spPr bwMode="auto">
          <a:xfrm flipH="1" flipV="1">
            <a:off x="1403350" y="5483225"/>
            <a:ext cx="941388" cy="374650"/>
          </a:xfrm>
          <a:prstGeom prst="straightConnector1">
            <a:avLst/>
          </a:prstGeom>
          <a:noFill/>
          <a:ln w="3175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/>
          <a:lstStyle/>
          <a:p>
            <a:r>
              <a:rPr lang="pt-BR" altLang="pt-BR" smtClean="0">
                <a:solidFill>
                  <a:srgbClr val="0070C0"/>
                </a:solidFill>
              </a:rPr>
              <a:t>Acesso aos Boletins Quadrimestrais no Portal do MTPS</a:t>
            </a:r>
            <a:endParaRPr lang="pt-BR" altLang="pt-BR" smtClean="0"/>
          </a:p>
        </p:txBody>
      </p:sp>
      <p:sp>
        <p:nvSpPr>
          <p:cNvPr id="2253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47838"/>
            <a:ext cx="8229600" cy="4525962"/>
          </a:xfrm>
        </p:spPr>
        <p:txBody>
          <a:bodyPr/>
          <a:lstStyle/>
          <a:p>
            <a:pPr marL="0" indent="0">
              <a:buFontTx/>
              <a:buNone/>
            </a:pPr>
            <a:endParaRPr lang="pt-BR" altLang="pt-BR" smtClean="0"/>
          </a:p>
        </p:txBody>
      </p:sp>
      <p:pic>
        <p:nvPicPr>
          <p:cNvPr id="22532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1747838"/>
            <a:ext cx="8836025" cy="498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3" name="Conector de seta reta 5"/>
          <p:cNvCxnSpPr>
            <a:cxnSpLocks noChangeShapeType="1"/>
          </p:cNvCxnSpPr>
          <p:nvPr/>
        </p:nvCxnSpPr>
        <p:spPr bwMode="auto">
          <a:xfrm flipH="1">
            <a:off x="6300788" y="4868863"/>
            <a:ext cx="544512" cy="642937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3"/>
            <a:ext cx="9144000" cy="573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0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>
          <a:xfrm>
            <a:off x="449263" y="549275"/>
            <a:ext cx="8229600" cy="1143000"/>
          </a:xfrm>
        </p:spPr>
        <p:txBody>
          <a:bodyPr/>
          <a:lstStyle/>
          <a:p>
            <a:r>
              <a:rPr lang="pt-BR" altLang="pt-BR" sz="5400" smtClean="0">
                <a:solidFill>
                  <a:srgbClr val="0070C0"/>
                </a:solidFill>
              </a:rPr>
              <a:t>O Boletim </a:t>
            </a:r>
          </a:p>
        </p:txBody>
      </p:sp>
      <p:sp>
        <p:nvSpPr>
          <p:cNvPr id="14339" name="Espaço Reservado para Conteúdo 2"/>
          <p:cNvSpPr>
            <a:spLocks noGrp="1"/>
          </p:cNvSpPr>
          <p:nvPr>
            <p:ph idx="1"/>
          </p:nvPr>
        </p:nvSpPr>
        <p:spPr>
          <a:xfrm>
            <a:off x="428625" y="1844675"/>
            <a:ext cx="4770438" cy="4525963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pt-BR" altLang="pt-BR" sz="2800" smtClean="0"/>
              <a:t>O boletim quadrimestral tem por objetivo apresentar a evolução da concessão de benefícios por incapacidade, em especial aqueles causados pelo trabalho.</a:t>
            </a:r>
          </a:p>
          <a:p>
            <a:pPr marL="0" indent="0" algn="just">
              <a:buFontTx/>
              <a:buNone/>
            </a:pPr>
            <a:endParaRPr lang="pt-BR" altLang="pt-BR" sz="2800" smtClean="0"/>
          </a:p>
          <a:p>
            <a:pPr marL="0" indent="0" algn="just">
              <a:buFontTx/>
              <a:buNone/>
            </a:pPr>
            <a:r>
              <a:rPr lang="pt-BR" altLang="pt-BR" sz="2800" smtClean="0"/>
              <a:t>A primeira edição foi publicada em 28 de abril de 2014. </a:t>
            </a:r>
          </a:p>
          <a:p>
            <a:pPr marL="0" indent="0" algn="just">
              <a:buFontTx/>
              <a:buNone/>
            </a:pPr>
            <a:endParaRPr lang="pt-BR" altLang="pt-BR" sz="2800" smtClean="0"/>
          </a:p>
          <a:p>
            <a:pPr marL="0" indent="0" algn="just">
              <a:buFontTx/>
              <a:buNone/>
            </a:pPr>
            <a:endParaRPr lang="pt-BR" altLang="pt-BR" sz="2800" smtClean="0"/>
          </a:p>
          <a:p>
            <a:pPr marL="0" indent="0" algn="just">
              <a:buFontTx/>
              <a:buNone/>
            </a:pPr>
            <a:endParaRPr lang="pt-BR" altLang="pt-BR" sz="2800" smtClean="0"/>
          </a:p>
        </p:txBody>
      </p:sp>
      <p:pic>
        <p:nvPicPr>
          <p:cNvPr id="14340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844675"/>
            <a:ext cx="30670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/>
          <a:p>
            <a:r>
              <a:rPr lang="pt-BR" altLang="pt-BR" sz="4800" smtClean="0">
                <a:solidFill>
                  <a:srgbClr val="0070C0"/>
                </a:solidFill>
              </a:rPr>
              <a:t>Boletim I - 2014</a:t>
            </a:r>
          </a:p>
        </p:txBody>
      </p:sp>
      <p:sp>
        <p:nvSpPr>
          <p:cNvPr id="1536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525963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pt-BR" altLang="pt-BR" sz="2400" dirty="0" smtClean="0"/>
              <a:t>O primeiro boletim, lançado no dia mundial em memória às vítimas de acidentes de trabalho, apresentou um </a:t>
            </a:r>
            <a:r>
              <a:rPr lang="pt-BR" altLang="pt-BR" sz="2400" u="sng" dirty="0" smtClean="0"/>
              <a:t>panorama da concessão de benefícios por incapacidade acidentários </a:t>
            </a:r>
            <a:r>
              <a:rPr lang="pt-BR" altLang="pt-BR" sz="2400" dirty="0" smtClean="0"/>
              <a:t>(auxílio-doença – B91; aposentadoria por invalidez – B92; pensão por morte – B93; e auxílio-acidente – B94) no Brasil entre os anos de 2000 e 2011.</a:t>
            </a:r>
          </a:p>
          <a:p>
            <a:pPr marL="0" indent="0" algn="just">
              <a:buFontTx/>
              <a:buNone/>
            </a:pPr>
            <a:endParaRPr lang="pt-BR" altLang="pt-BR" sz="2400" dirty="0" smtClean="0"/>
          </a:p>
          <a:p>
            <a:pPr marL="0" indent="0" algn="just">
              <a:buFontTx/>
              <a:buNone/>
            </a:pPr>
            <a:r>
              <a:rPr lang="pt-BR" altLang="pt-BR" sz="2400" dirty="0" smtClean="0"/>
              <a:t>Os números de concessão foram </a:t>
            </a:r>
            <a:r>
              <a:rPr lang="pt-BR" altLang="pt-BR" sz="2400" u="sng" dirty="0" smtClean="0"/>
              <a:t>relacionados aos códigos de CID </a:t>
            </a:r>
            <a:r>
              <a:rPr lang="pt-BR" altLang="pt-BR" sz="2400" dirty="0" smtClean="0"/>
              <a:t>(Classificação Internacional de Doenças) causadores.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474663" y="549275"/>
            <a:ext cx="8229600" cy="1143000"/>
          </a:xfrm>
        </p:spPr>
        <p:txBody>
          <a:bodyPr/>
          <a:lstStyle/>
          <a:p>
            <a:r>
              <a:rPr lang="pt-BR" altLang="pt-BR" sz="4800" smtClean="0">
                <a:solidFill>
                  <a:srgbClr val="0070C0"/>
                </a:solidFill>
              </a:rPr>
              <a:t>Boletim II- 2014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525962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pt-BR" sz="2800" dirty="0"/>
              <a:t>O segundo boletim quadrimestral do ano de </a:t>
            </a:r>
            <a:r>
              <a:rPr lang="pt-BR" sz="2800" dirty="0" smtClean="0"/>
              <a:t>2014 </a:t>
            </a:r>
            <a:r>
              <a:rPr lang="pt-BR" sz="2800" dirty="0"/>
              <a:t>abordou a </a:t>
            </a:r>
            <a:r>
              <a:rPr lang="pt-BR" sz="2800" u="sng" dirty="0"/>
              <a:t>evolução da concessão do auxílio-doença no decênio de 2004 a 2013</a:t>
            </a:r>
            <a:r>
              <a:rPr lang="pt-BR" sz="2800" dirty="0"/>
              <a:t>, focando na diferença da velocidade da evolução entre homens e mulheres</a:t>
            </a:r>
            <a:r>
              <a:rPr lang="pt-BR" sz="2800" dirty="0" smtClean="0"/>
              <a:t>.</a:t>
            </a:r>
          </a:p>
          <a:p>
            <a:pPr>
              <a:defRPr/>
            </a:pPr>
            <a:endParaRPr lang="pt-BR" sz="2800" dirty="0"/>
          </a:p>
          <a:p>
            <a:pPr marL="0" indent="0" algn="just">
              <a:buFontTx/>
              <a:buNone/>
              <a:defRPr/>
            </a:pPr>
            <a:r>
              <a:rPr lang="pt-BR" sz="2800" dirty="0"/>
              <a:t>Também foram analisados os códigos de CID que mais influenciaram a concessão do benefício para cada sexo ao longo do </a:t>
            </a:r>
            <a:r>
              <a:rPr lang="pt-BR" sz="2800" dirty="0" smtClean="0"/>
              <a:t>período.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sz="48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Boletim III- 2014</a:t>
            </a:r>
          </a:p>
        </p:txBody>
      </p:sp>
      <p:sp>
        <p:nvSpPr>
          <p:cNvPr id="1741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262096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pt-BR" altLang="pt-BR" dirty="0" smtClean="0"/>
              <a:t>O último boletim do ano de 2014 analisou a concessão de </a:t>
            </a:r>
            <a:r>
              <a:rPr lang="pt-BR" altLang="pt-BR" u="sng" dirty="0" smtClean="0"/>
              <a:t>benefícios acidentários relacionados ao porte</a:t>
            </a:r>
            <a:r>
              <a:rPr lang="pt-BR" altLang="pt-BR" dirty="0" smtClean="0"/>
              <a:t> (número de vínculos) dos empregadores no biênio 2012-2013.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VOMODELO_DO_MPS">
  <a:themeElements>
    <a:clrScheme name="NOVOMODELO_DO_MPS 3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NOVOMODELO_DO_M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VOMODELO_DO_MP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VOMODELO_DO_MP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OMODELO_DO_MP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OMODELO_DO_MP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OMODELO_DO_MP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OMODELO_DO_MP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VOMODELO_DO_MP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636</Words>
  <Application>Microsoft Office PowerPoint</Application>
  <PresentationFormat>Apresentação na tela (4:3)</PresentationFormat>
  <Paragraphs>68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NOVOMODELO_DO_MPS</vt:lpstr>
      <vt:lpstr>Apresentação do PowerPoint</vt:lpstr>
      <vt:lpstr>Informes sobre Acidentalidade </vt:lpstr>
      <vt:lpstr>Acesso aos Boletins Quadrimestrais Portal do MTPS</vt:lpstr>
      <vt:lpstr>Acesso aos Boletins Quadrimestrais no Portal do MTPS</vt:lpstr>
      <vt:lpstr>Apresentação do PowerPoint</vt:lpstr>
      <vt:lpstr>O Boletim </vt:lpstr>
      <vt:lpstr>Boletim I - 2014</vt:lpstr>
      <vt:lpstr>Boletim II- 2014</vt:lpstr>
      <vt:lpstr>Boletim III- 2014</vt:lpstr>
      <vt:lpstr>Boletim I - 2015</vt:lpstr>
      <vt:lpstr>Boletim II - 2015</vt:lpstr>
      <vt:lpstr>Boletim III - 2015</vt:lpstr>
      <vt:lpstr>Informes sobre Acidentalidades </vt:lpstr>
      <vt:lpstr>Apresentação do PowerPoint</vt:lpstr>
      <vt:lpstr>Apresentação do PowerPoint</vt:lpstr>
      <vt:lpstr>Informes sobre Acidentalidades </vt:lpstr>
      <vt:lpstr>Apresentação do PowerPoint</vt:lpstr>
      <vt:lpstr>Apresentação do PowerPoint</vt:lpstr>
      <vt:lpstr>Informes sobre Acidentalidades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Administrador</dc:creator>
  <cp:lastModifiedBy>Paulo</cp:lastModifiedBy>
  <cp:revision>111</cp:revision>
  <cp:lastPrinted>2016-04-27T20:54:24Z</cp:lastPrinted>
  <dcterms:created xsi:type="dcterms:W3CDTF">2010-04-15T18:10:19Z</dcterms:created>
  <dcterms:modified xsi:type="dcterms:W3CDTF">2016-04-28T12:31:36Z</dcterms:modified>
</cp:coreProperties>
</file>